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chivo Black" panose="020B0604020202020204" charset="0"/>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Montserrat Classic" panose="020B0604020202020204" charset="0"/>
      <p:regular r:id="rId25"/>
    </p:embeddedFont>
    <p:embeddedFont>
      <p:font typeface="Montserrat Classic Bold" panose="020B0604020202020204" charset="0"/>
      <p:regular r:id="rId26"/>
    </p:embeddedFont>
    <p:embeddedFont>
      <p:font typeface="Montserrat Light" panose="00000400000000000000" pitchFamily="2" charset="0"/>
      <p:regular r:id="rId27"/>
      <p:italic r:id="rId28"/>
    </p:embeddedFont>
    <p:embeddedFont>
      <p:font typeface="Montserrat Light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185" autoAdjust="0"/>
  </p:normalViewPr>
  <p:slideViewPr>
    <p:cSldViewPr>
      <p:cViewPr varScale="1">
        <p:scale>
          <a:sx n="52" d="100"/>
          <a:sy n="52" d="100"/>
        </p:scale>
        <p:origin x="84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98380" y="-2498380"/>
            <a:ext cx="13291240" cy="18288000"/>
          </a:xfrm>
          <a:custGeom>
            <a:avLst/>
            <a:gdLst/>
            <a:ahLst/>
            <a:cxnLst/>
            <a:rect l="l" t="t" r="r" b="b"/>
            <a:pathLst>
              <a:path w="13291240" h="18288000">
                <a:moveTo>
                  <a:pt x="0" y="0"/>
                </a:moveTo>
                <a:lnTo>
                  <a:pt x="13291240" y="0"/>
                </a:lnTo>
                <a:lnTo>
                  <a:pt x="13291240" y="18288000"/>
                </a:lnTo>
                <a:lnTo>
                  <a:pt x="0" y="18288000"/>
                </a:lnTo>
                <a:lnTo>
                  <a:pt x="0" y="0"/>
                </a:lnTo>
                <a:close/>
              </a:path>
            </a:pathLst>
          </a:custGeom>
          <a:blipFill>
            <a:blip r:embed="rId2">
              <a:alphaModFix amt="79000"/>
            </a:blip>
            <a:stretch>
              <a:fillRect t="-14487" b="-14343"/>
            </a:stretch>
          </a:blipFill>
        </p:spPr>
        <p:txBody>
          <a:bodyPr/>
          <a:lstStyle/>
          <a:p>
            <a:endParaRPr lang="en-IN"/>
          </a:p>
        </p:txBody>
      </p:sp>
      <p:sp>
        <p:nvSpPr>
          <p:cNvPr id="3" name="TextBox 3"/>
          <p:cNvSpPr txBox="1"/>
          <p:nvPr/>
        </p:nvSpPr>
        <p:spPr>
          <a:xfrm>
            <a:off x="654724" y="925938"/>
            <a:ext cx="16604576" cy="3151067"/>
          </a:xfrm>
          <a:prstGeom prst="rect">
            <a:avLst/>
          </a:prstGeom>
        </p:spPr>
        <p:txBody>
          <a:bodyPr lIns="0" tIns="0" rIns="0" bIns="0" rtlCol="0" anchor="t">
            <a:spAutoFit/>
          </a:bodyPr>
          <a:lstStyle/>
          <a:p>
            <a:pPr>
              <a:lnSpc>
                <a:spcPts val="12227"/>
              </a:lnSpc>
            </a:pPr>
            <a:r>
              <a:rPr lang="en-US" sz="11115">
                <a:solidFill>
                  <a:srgbClr val="000000"/>
                </a:solidFill>
                <a:latin typeface="Montserrat Classic"/>
              </a:rPr>
              <a:t>Parking Enforcement in City of Toronto</a:t>
            </a:r>
          </a:p>
        </p:txBody>
      </p:sp>
      <p:sp>
        <p:nvSpPr>
          <p:cNvPr id="4" name="TextBox 4"/>
          <p:cNvSpPr txBox="1"/>
          <p:nvPr/>
        </p:nvSpPr>
        <p:spPr>
          <a:xfrm>
            <a:off x="717496" y="4000805"/>
            <a:ext cx="16915373" cy="2224858"/>
          </a:xfrm>
          <a:prstGeom prst="rect">
            <a:avLst/>
          </a:prstGeom>
        </p:spPr>
        <p:txBody>
          <a:bodyPr lIns="0" tIns="0" rIns="0" bIns="0" rtlCol="0" anchor="t">
            <a:spAutoFit/>
          </a:bodyPr>
          <a:lstStyle/>
          <a:p>
            <a:pPr>
              <a:lnSpc>
                <a:spcPts val="5995"/>
              </a:lnSpc>
            </a:pPr>
            <a:r>
              <a:rPr lang="en-US" sz="4282" dirty="0">
                <a:solidFill>
                  <a:srgbClr val="000000"/>
                </a:solidFill>
                <a:latin typeface="Montserrat Classic"/>
              </a:rPr>
              <a:t>Analyzing 10 years of data from the year 2011 to 2020 to generate insights and find out patterns in parking enforcement in Toronto.</a:t>
            </a:r>
          </a:p>
        </p:txBody>
      </p:sp>
      <p:sp>
        <p:nvSpPr>
          <p:cNvPr id="5" name="TextBox 5"/>
          <p:cNvSpPr txBox="1"/>
          <p:nvPr/>
        </p:nvSpPr>
        <p:spPr>
          <a:xfrm>
            <a:off x="12263416" y="8305165"/>
            <a:ext cx="6024584"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By:</a:t>
            </a:r>
          </a:p>
          <a:p>
            <a:pPr marL="0" lvl="0" indent="0" algn="ctr">
              <a:lnSpc>
                <a:spcPts val="7279"/>
              </a:lnSpc>
              <a:spcBef>
                <a:spcPct val="0"/>
              </a:spcBef>
            </a:pPr>
            <a:r>
              <a:rPr lang="en-US" sz="5199">
                <a:solidFill>
                  <a:srgbClr val="000000"/>
                </a:solidFill>
                <a:latin typeface="Canva Sans Bold"/>
              </a:rPr>
              <a:t>Isha Arora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076142" y="4521311"/>
            <a:ext cx="9697597" cy="4941771"/>
          </a:xfrm>
          <a:custGeom>
            <a:avLst/>
            <a:gdLst/>
            <a:ahLst/>
            <a:cxnLst/>
            <a:rect l="l" t="t" r="r" b="b"/>
            <a:pathLst>
              <a:path w="9697597" h="4941771">
                <a:moveTo>
                  <a:pt x="0" y="0"/>
                </a:moveTo>
                <a:lnTo>
                  <a:pt x="9697598" y="0"/>
                </a:lnTo>
                <a:lnTo>
                  <a:pt x="9697598" y="4941771"/>
                </a:lnTo>
                <a:lnTo>
                  <a:pt x="0" y="4941771"/>
                </a:lnTo>
                <a:lnTo>
                  <a:pt x="0" y="0"/>
                </a:lnTo>
                <a:close/>
              </a:path>
            </a:pathLst>
          </a:custGeom>
          <a:blipFill>
            <a:blip r:embed="rId3"/>
            <a:stretch>
              <a:fillRect l="-4591" r="-4591"/>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Weekly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028700" y="2678710"/>
            <a:ext cx="16635845" cy="2231660"/>
          </a:xfrm>
          <a:prstGeom prst="rect">
            <a:avLst/>
          </a:prstGeom>
        </p:spPr>
        <p:txBody>
          <a:bodyPr lIns="0" tIns="0" rIns="0" bIns="0" rtlCol="0" anchor="t">
            <a:spAutoFit/>
          </a:bodyPr>
          <a:lstStyle/>
          <a:p>
            <a:pPr>
              <a:lnSpc>
                <a:spcPts val="4430"/>
              </a:lnSpc>
            </a:pPr>
            <a:r>
              <a:rPr lang="en-US" sz="3210" spc="314" dirty="0">
                <a:solidFill>
                  <a:srgbClr val="231F20"/>
                </a:solidFill>
                <a:latin typeface="Canva Sans"/>
              </a:rPr>
              <a:t>Based on the date given, added a new column called "</a:t>
            </a:r>
            <a:r>
              <a:rPr lang="en-US" sz="3210" spc="314" dirty="0" err="1">
                <a:solidFill>
                  <a:srgbClr val="231F20"/>
                </a:solidFill>
                <a:latin typeface="Canva Sans"/>
              </a:rPr>
              <a:t>day_of_week</a:t>
            </a:r>
            <a:r>
              <a:rPr lang="en-US" sz="3210" spc="314" dirty="0">
                <a:solidFill>
                  <a:srgbClr val="231F20"/>
                </a:solidFill>
                <a:latin typeface="Canva Sans"/>
              </a:rPr>
              <a:t>" to find if there is any co-relation between the number of tickets generated and the particular day.</a:t>
            </a:r>
          </a:p>
          <a:p>
            <a:pPr algn="l">
              <a:lnSpc>
                <a:spcPts val="4430"/>
              </a:lnSpc>
            </a:pPr>
            <a:endParaRPr lang="en-US" sz="3210" spc="314" dirty="0">
              <a:solidFill>
                <a:srgbClr val="231F20"/>
              </a:solidFill>
              <a:latin typeface="Canva Sans"/>
            </a:endParaRPr>
          </a:p>
        </p:txBody>
      </p:sp>
      <p:sp>
        <p:nvSpPr>
          <p:cNvPr id="10" name="TextBox 10"/>
          <p:cNvSpPr txBox="1"/>
          <p:nvPr/>
        </p:nvSpPr>
        <p:spPr>
          <a:xfrm>
            <a:off x="1028700" y="4844270"/>
            <a:ext cx="6304337" cy="3909695"/>
          </a:xfrm>
          <a:prstGeom prst="rect">
            <a:avLst/>
          </a:prstGeom>
        </p:spPr>
        <p:txBody>
          <a:bodyPr lIns="0" tIns="0" rIns="0" bIns="0" rtlCol="0" anchor="t">
            <a:spAutoFit/>
          </a:bodyPr>
          <a:lstStyle/>
          <a:p>
            <a:pPr>
              <a:lnSpc>
                <a:spcPts val="4480"/>
              </a:lnSpc>
            </a:pPr>
            <a:r>
              <a:rPr lang="en-US" sz="3200" dirty="0">
                <a:solidFill>
                  <a:srgbClr val="000000"/>
                </a:solidFill>
                <a:latin typeface="Canva Sans"/>
              </a:rPr>
              <a:t>Sundays have the least number of tickets generated</a:t>
            </a: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Reasons might include:</a:t>
            </a:r>
          </a:p>
          <a:p>
            <a:pPr marL="0" lvl="0" indent="0">
              <a:lnSpc>
                <a:spcPts val="4480"/>
              </a:lnSpc>
              <a:spcBef>
                <a:spcPct val="0"/>
              </a:spcBef>
            </a:pPr>
            <a:r>
              <a:rPr lang="en-US" sz="3200" dirty="0">
                <a:solidFill>
                  <a:srgbClr val="000000"/>
                </a:solidFill>
                <a:latin typeface="Canva Sans"/>
              </a:rPr>
              <a:t>The offices are closed, making more parking space available for the tourists.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7450273" y="3962918"/>
            <a:ext cx="10837727" cy="4658940"/>
          </a:xfrm>
          <a:custGeom>
            <a:avLst/>
            <a:gdLst/>
            <a:ahLst/>
            <a:cxnLst/>
            <a:rect l="l" t="t" r="r" b="b"/>
            <a:pathLst>
              <a:path w="10837727" h="4658940">
                <a:moveTo>
                  <a:pt x="0" y="0"/>
                </a:moveTo>
                <a:lnTo>
                  <a:pt x="10837727" y="0"/>
                </a:lnTo>
                <a:lnTo>
                  <a:pt x="10837727" y="4658941"/>
                </a:lnTo>
                <a:lnTo>
                  <a:pt x="0" y="4658941"/>
                </a:lnTo>
                <a:lnTo>
                  <a:pt x="0" y="0"/>
                </a:lnTo>
                <a:close/>
              </a:path>
            </a:pathLst>
          </a:custGeom>
          <a:blipFill>
            <a:blip r:embed="rId3"/>
            <a:stretch>
              <a:fillRect l="-2858" r="-2858"/>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Year 2020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832372" y="2664708"/>
            <a:ext cx="15968976" cy="1107710"/>
          </a:xfrm>
          <a:prstGeom prst="rect">
            <a:avLst/>
          </a:prstGeom>
        </p:spPr>
        <p:txBody>
          <a:bodyPr lIns="0" tIns="0" rIns="0" bIns="0" rtlCol="0" anchor="t">
            <a:spAutoFit/>
          </a:bodyPr>
          <a:lstStyle/>
          <a:p>
            <a:pPr algn="l">
              <a:lnSpc>
                <a:spcPts val="4430"/>
              </a:lnSpc>
            </a:pPr>
            <a:r>
              <a:rPr lang="en-US" sz="3210" spc="314">
                <a:solidFill>
                  <a:srgbClr val="000000"/>
                </a:solidFill>
                <a:latin typeface="Canva Sans"/>
              </a:rPr>
              <a:t>I have created a graph to check the number of parking enforcement in the year 2020 and how drastically is has dropped.</a:t>
            </a:r>
          </a:p>
        </p:txBody>
      </p:sp>
      <p:sp>
        <p:nvSpPr>
          <p:cNvPr id="10" name="TextBox 10"/>
          <p:cNvSpPr txBox="1"/>
          <p:nvPr/>
        </p:nvSpPr>
        <p:spPr>
          <a:xfrm>
            <a:off x="832372" y="4362968"/>
            <a:ext cx="6393581" cy="5033345"/>
          </a:xfrm>
          <a:prstGeom prst="rect">
            <a:avLst/>
          </a:prstGeom>
        </p:spPr>
        <p:txBody>
          <a:bodyPr lIns="0" tIns="0" rIns="0" bIns="0" rtlCol="0" anchor="t">
            <a:spAutoFit/>
          </a:bodyPr>
          <a:lstStyle/>
          <a:p>
            <a:pPr algn="just">
              <a:lnSpc>
                <a:spcPts val="4496"/>
              </a:lnSpc>
            </a:pPr>
            <a:r>
              <a:rPr lang="en-US" sz="3211">
                <a:solidFill>
                  <a:srgbClr val="000000"/>
                </a:solidFill>
                <a:latin typeface="Canva Sans"/>
              </a:rPr>
              <a:t>We can see that during the 1st wave of COVID, especially between march and July, the number of tickets is less than 1000.</a:t>
            </a:r>
          </a:p>
          <a:p>
            <a:pPr marL="0" lvl="0" indent="0" algn="just">
              <a:lnSpc>
                <a:spcPts val="4496"/>
              </a:lnSpc>
              <a:spcBef>
                <a:spcPct val="0"/>
              </a:spcBef>
            </a:pPr>
            <a:r>
              <a:rPr lang="en-US" sz="3211">
                <a:solidFill>
                  <a:srgbClr val="000000"/>
                </a:solidFill>
                <a:latin typeface="Canva Sans"/>
              </a:rPr>
              <a:t>The reasons are that people preferred to stay indoor and many business started remote 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1502207" y="3662822"/>
            <a:ext cx="6548990" cy="6514582"/>
          </a:xfrm>
          <a:custGeom>
            <a:avLst/>
            <a:gdLst/>
            <a:ahLst/>
            <a:cxnLst/>
            <a:rect l="l" t="t" r="r" b="b"/>
            <a:pathLst>
              <a:path w="6548990" h="6514582">
                <a:moveTo>
                  <a:pt x="0" y="0"/>
                </a:moveTo>
                <a:lnTo>
                  <a:pt x="6548989" y="0"/>
                </a:lnTo>
                <a:lnTo>
                  <a:pt x="6548989" y="6514582"/>
                </a:lnTo>
                <a:lnTo>
                  <a:pt x="0" y="6514582"/>
                </a:lnTo>
                <a:lnTo>
                  <a:pt x="0" y="0"/>
                </a:lnTo>
                <a:close/>
              </a:path>
            </a:pathLst>
          </a:custGeom>
          <a:blipFill>
            <a:blip r:embed="rId3"/>
            <a:stretch>
              <a:fillRect t="-1029" b="-1029"/>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Revenue Genration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991830" y="2672192"/>
            <a:ext cx="17022496" cy="1107710"/>
          </a:xfrm>
          <a:prstGeom prst="rect">
            <a:avLst/>
          </a:prstGeom>
        </p:spPr>
        <p:txBody>
          <a:bodyPr lIns="0" tIns="0" rIns="0" bIns="0" rtlCol="0" anchor="t">
            <a:spAutoFit/>
          </a:bodyPr>
          <a:lstStyle/>
          <a:p>
            <a:pPr algn="l">
              <a:lnSpc>
                <a:spcPts val="4430"/>
              </a:lnSpc>
            </a:pPr>
            <a:r>
              <a:rPr lang="en-US" sz="3210" spc="314" dirty="0">
                <a:solidFill>
                  <a:srgbClr val="000000"/>
                </a:solidFill>
                <a:latin typeface="Canva Sans"/>
              </a:rPr>
              <a:t>I have calculated the revenue generated each year from 2011 to 2020 in CA$, using the </a:t>
            </a:r>
            <a:r>
              <a:rPr lang="en-US" sz="3210" spc="314" dirty="0" err="1">
                <a:solidFill>
                  <a:srgbClr val="000000"/>
                </a:solidFill>
                <a:latin typeface="Canva Sans"/>
              </a:rPr>
              <a:t>fine_amount</a:t>
            </a:r>
            <a:r>
              <a:rPr lang="en-US" sz="3210" spc="314" dirty="0">
                <a:solidFill>
                  <a:srgbClr val="000000"/>
                </a:solidFill>
                <a:latin typeface="Canva Sans"/>
              </a:rPr>
              <a:t> in the given data. </a:t>
            </a:r>
          </a:p>
        </p:txBody>
      </p:sp>
      <p:sp>
        <p:nvSpPr>
          <p:cNvPr id="10" name="TextBox 10"/>
          <p:cNvSpPr txBox="1"/>
          <p:nvPr/>
        </p:nvSpPr>
        <p:spPr>
          <a:xfrm>
            <a:off x="952415" y="4403290"/>
            <a:ext cx="10312989" cy="5033645"/>
          </a:xfrm>
          <a:prstGeom prst="rect">
            <a:avLst/>
          </a:prstGeom>
        </p:spPr>
        <p:txBody>
          <a:bodyPr lIns="0" tIns="0" rIns="0" bIns="0" rtlCol="0" anchor="t">
            <a:spAutoFit/>
          </a:bodyPr>
          <a:lstStyle/>
          <a:p>
            <a:pPr>
              <a:lnSpc>
                <a:spcPts val="4480"/>
              </a:lnSpc>
            </a:pPr>
            <a:r>
              <a:rPr lang="en-US" sz="3200" dirty="0">
                <a:solidFill>
                  <a:srgbClr val="000000"/>
                </a:solidFill>
                <a:latin typeface="Canva Sans"/>
              </a:rPr>
              <a:t>Compared with 2013, the number of tickets issued in 2014 decreased by 5%, but the original face values increased by 2.3% during the same period.</a:t>
            </a:r>
          </a:p>
          <a:p>
            <a:pPr>
              <a:lnSpc>
                <a:spcPts val="4480"/>
              </a:lnSpc>
            </a:pPr>
            <a:endParaRPr lang="en-US" sz="3200" dirty="0">
              <a:solidFill>
                <a:srgbClr val="000000"/>
              </a:solidFill>
              <a:latin typeface="Canva Sans"/>
            </a:endParaRPr>
          </a:p>
          <a:p>
            <a:pPr>
              <a:lnSpc>
                <a:spcPts val="4480"/>
              </a:lnSpc>
            </a:pPr>
            <a:r>
              <a:rPr lang="en-US" sz="3200" dirty="0">
                <a:solidFill>
                  <a:srgbClr val="000000"/>
                </a:solidFill>
                <a:latin typeface="Canva Sans"/>
              </a:rPr>
              <a:t>This might be because the TPS added a new type of parking ticket infraction “STOP SIGNED HIGHWAY-RUSH HOURS” in 2014 and 55,609 tickets were issued under this infraction</a:t>
            </a:r>
          </a:p>
          <a:p>
            <a:pPr>
              <a:lnSpc>
                <a:spcPts val="4480"/>
              </a:lnSpc>
            </a:pPr>
            <a:endParaRPr lang="en-US" sz="3200" dirty="0">
              <a:solidFill>
                <a:srgbClr val="000000"/>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424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544089" y="3537878"/>
            <a:ext cx="9743911" cy="5690925"/>
          </a:xfrm>
          <a:custGeom>
            <a:avLst/>
            <a:gdLst/>
            <a:ahLst/>
            <a:cxnLst/>
            <a:rect l="l" t="t" r="r" b="b"/>
            <a:pathLst>
              <a:path w="10048661" h="5690925">
                <a:moveTo>
                  <a:pt x="0" y="0"/>
                </a:moveTo>
                <a:lnTo>
                  <a:pt x="10048661" y="0"/>
                </a:lnTo>
                <a:lnTo>
                  <a:pt x="10048661" y="5690925"/>
                </a:lnTo>
                <a:lnTo>
                  <a:pt x="0" y="5690925"/>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Revenue Generated per Infraction</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159512" y="2679558"/>
            <a:ext cx="15968976" cy="1107710"/>
          </a:xfrm>
          <a:prstGeom prst="rect">
            <a:avLst/>
          </a:prstGeom>
        </p:spPr>
        <p:txBody>
          <a:bodyPr lIns="0" tIns="0" rIns="0" bIns="0" rtlCol="0" anchor="t">
            <a:spAutoFit/>
          </a:bodyPr>
          <a:lstStyle/>
          <a:p>
            <a:pPr algn="l">
              <a:lnSpc>
                <a:spcPts val="4430"/>
              </a:lnSpc>
            </a:pPr>
            <a:r>
              <a:rPr lang="en-US" sz="3210" spc="314" dirty="0">
                <a:solidFill>
                  <a:srgbClr val="000000"/>
                </a:solidFill>
                <a:latin typeface="Canva Sans"/>
              </a:rPr>
              <a:t>Let us see a table for 10 categories based on the revenue generated. </a:t>
            </a:r>
          </a:p>
        </p:txBody>
      </p:sp>
      <p:sp>
        <p:nvSpPr>
          <p:cNvPr id="10" name="TextBox 10"/>
          <p:cNvSpPr txBox="1"/>
          <p:nvPr/>
        </p:nvSpPr>
        <p:spPr>
          <a:xfrm>
            <a:off x="1134931" y="3913885"/>
            <a:ext cx="7238635" cy="3909441"/>
          </a:xfrm>
          <a:prstGeom prst="rect">
            <a:avLst/>
          </a:prstGeom>
        </p:spPr>
        <p:txBody>
          <a:bodyPr lIns="0" tIns="0" rIns="0" bIns="0" rtlCol="0" anchor="t">
            <a:spAutoFit/>
          </a:bodyPr>
          <a:lstStyle/>
          <a:p>
            <a:pPr algn="just">
              <a:lnSpc>
                <a:spcPts val="4493"/>
              </a:lnSpc>
            </a:pPr>
            <a:endParaRPr dirty="0"/>
          </a:p>
          <a:p>
            <a:pPr algn="just">
              <a:lnSpc>
                <a:spcPts val="4493"/>
              </a:lnSpc>
            </a:pPr>
            <a:r>
              <a:rPr lang="en-US" sz="3209" dirty="0">
                <a:solidFill>
                  <a:srgbClr val="000000"/>
                </a:solidFill>
                <a:latin typeface="Canva Sans"/>
              </a:rPr>
              <a:t>The highest revenue collected is for PARK SIGNED HWY_PROHIBIT DY/TM with a face value of  CA$ 35.8 million followed by PARK ON PRIVATE PROPERTY.</a:t>
            </a:r>
          </a:p>
          <a:p>
            <a:pPr marL="0" lvl="0" indent="0" algn="just">
              <a:lnSpc>
                <a:spcPts val="4493"/>
              </a:lnSpc>
              <a:spcBef>
                <a:spcPct val="0"/>
              </a:spcBef>
            </a:pPr>
            <a:endParaRPr lang="en-US" sz="3209" dirty="0">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643887" y="2513091"/>
            <a:ext cx="17426795" cy="6309869"/>
          </a:xfrm>
          <a:prstGeom prst="rect">
            <a:avLst/>
          </a:prstGeom>
        </p:spPr>
        <p:txBody>
          <a:bodyPr lIns="0" tIns="0" rIns="0" bIns="0" rtlCol="0" anchor="t">
            <a:spAutoFit/>
          </a:bodyPr>
          <a:lstStyle/>
          <a:p>
            <a:pPr algn="just">
              <a:lnSpc>
                <a:spcPts val="4493"/>
              </a:lnSpc>
            </a:pPr>
            <a:r>
              <a:rPr lang="en-US" sz="3209" dirty="0">
                <a:solidFill>
                  <a:srgbClr val="000000"/>
                </a:solidFill>
                <a:latin typeface="Canva Sans"/>
              </a:rPr>
              <a:t>Traffic Police should collaborate with the City Administrators to find out the insights and should arrange for more Police at hotspot locations like Yonge and Queen Street. </a:t>
            </a:r>
          </a:p>
          <a:p>
            <a:pPr algn="just">
              <a:lnSpc>
                <a:spcPts val="4493"/>
              </a:lnSpc>
            </a:pPr>
            <a:endParaRPr lang="en-US" sz="3209" dirty="0">
              <a:solidFill>
                <a:srgbClr val="000000"/>
              </a:solidFill>
              <a:latin typeface="Canva Sans"/>
            </a:endParaRPr>
          </a:p>
          <a:p>
            <a:pPr algn="just">
              <a:lnSpc>
                <a:spcPts val="4493"/>
              </a:lnSpc>
            </a:pPr>
            <a:r>
              <a:rPr lang="en-US" sz="3209" dirty="0">
                <a:solidFill>
                  <a:srgbClr val="000000"/>
                </a:solidFill>
                <a:latin typeface="Canva Sans"/>
              </a:rPr>
              <a:t>The parking fee machine should be checked and maintained regularly to ensure it's working properly.</a:t>
            </a:r>
          </a:p>
          <a:p>
            <a:pPr algn="just">
              <a:lnSpc>
                <a:spcPts val="4493"/>
              </a:lnSpc>
            </a:pPr>
            <a:endParaRPr lang="en-US" sz="3209" dirty="0">
              <a:solidFill>
                <a:srgbClr val="000000"/>
              </a:solidFill>
              <a:latin typeface="Canva Sans"/>
            </a:endParaRPr>
          </a:p>
          <a:p>
            <a:pPr algn="just">
              <a:lnSpc>
                <a:spcPts val="4493"/>
              </a:lnSpc>
            </a:pPr>
            <a:r>
              <a:rPr lang="en-US" sz="3209" dirty="0">
                <a:solidFill>
                  <a:srgbClr val="000000"/>
                </a:solidFill>
                <a:latin typeface="Canva Sans"/>
              </a:rPr>
              <a:t>The city of Toronto can also implement a system for the public to provide feedback on parking-related issues and report violations.</a:t>
            </a:r>
          </a:p>
          <a:p>
            <a:pPr algn="just">
              <a:lnSpc>
                <a:spcPts val="4493"/>
              </a:lnSpc>
            </a:pPr>
            <a:endParaRPr lang="en-US" sz="3209" dirty="0">
              <a:solidFill>
                <a:srgbClr val="000000"/>
              </a:solidFill>
              <a:latin typeface="Canva Sans"/>
            </a:endParaRPr>
          </a:p>
          <a:p>
            <a:pPr marL="0" lvl="0" indent="0" algn="just">
              <a:lnSpc>
                <a:spcPts val="4493"/>
              </a:lnSpc>
              <a:spcBef>
                <a:spcPct val="0"/>
              </a:spcBef>
            </a:pPr>
            <a:r>
              <a:rPr lang="en-US" sz="3209" dirty="0">
                <a:solidFill>
                  <a:srgbClr val="000000"/>
                </a:solidFill>
                <a:latin typeface="Canva Sans"/>
              </a:rPr>
              <a:t>Also, collaborate with city planners to design parking-friendly urban layouts and optimize parking space allocation.</a:t>
            </a:r>
          </a:p>
        </p:txBody>
      </p:sp>
      <p:sp>
        <p:nvSpPr>
          <p:cNvPr id="7" name="Freeform 7"/>
          <p:cNvSpPr/>
          <p:nvPr/>
        </p:nvSpPr>
        <p:spPr>
          <a:xfrm>
            <a:off x="34019" y="2570241"/>
            <a:ext cx="609868" cy="581038"/>
          </a:xfrm>
          <a:custGeom>
            <a:avLst/>
            <a:gdLst/>
            <a:ahLst/>
            <a:cxnLst/>
            <a:rect l="l" t="t" r="r" b="b"/>
            <a:pathLst>
              <a:path w="609868" h="581038">
                <a:moveTo>
                  <a:pt x="0" y="0"/>
                </a:moveTo>
                <a:lnTo>
                  <a:pt x="609868" y="0"/>
                </a:lnTo>
                <a:lnTo>
                  <a:pt x="609868" y="581037"/>
                </a:lnTo>
                <a:lnTo>
                  <a:pt x="0" y="581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RECOMMENDATIONS</a:t>
            </a:r>
          </a:p>
        </p:txBody>
      </p:sp>
      <p:sp>
        <p:nvSpPr>
          <p:cNvPr id="9" name="Freeform 9"/>
          <p:cNvSpPr/>
          <p:nvPr/>
        </p:nvSpPr>
        <p:spPr>
          <a:xfrm>
            <a:off x="0" y="7953388"/>
            <a:ext cx="609868" cy="581038"/>
          </a:xfrm>
          <a:custGeom>
            <a:avLst/>
            <a:gdLst/>
            <a:ahLst/>
            <a:cxnLst/>
            <a:rect l="l" t="t" r="r" b="b"/>
            <a:pathLst>
              <a:path w="609868" h="581038">
                <a:moveTo>
                  <a:pt x="0" y="0"/>
                </a:moveTo>
                <a:lnTo>
                  <a:pt x="609868" y="0"/>
                </a:lnTo>
                <a:lnTo>
                  <a:pt x="609868" y="581037"/>
                </a:lnTo>
                <a:lnTo>
                  <a:pt x="0" y="581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34019" y="4562462"/>
            <a:ext cx="609868" cy="581038"/>
          </a:xfrm>
          <a:custGeom>
            <a:avLst/>
            <a:gdLst/>
            <a:ahLst/>
            <a:cxnLst/>
            <a:rect l="l" t="t" r="r" b="b"/>
            <a:pathLst>
              <a:path w="609868" h="581038">
                <a:moveTo>
                  <a:pt x="0" y="0"/>
                </a:moveTo>
                <a:lnTo>
                  <a:pt x="609868" y="0"/>
                </a:lnTo>
                <a:lnTo>
                  <a:pt x="609868" y="581038"/>
                </a:lnTo>
                <a:lnTo>
                  <a:pt x="0" y="58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0" y="6124575"/>
            <a:ext cx="609868" cy="581038"/>
          </a:xfrm>
          <a:custGeom>
            <a:avLst/>
            <a:gdLst/>
            <a:ahLst/>
            <a:cxnLst/>
            <a:rect l="l" t="t" r="r" b="b"/>
            <a:pathLst>
              <a:path w="609868" h="581038">
                <a:moveTo>
                  <a:pt x="0" y="0"/>
                </a:moveTo>
                <a:lnTo>
                  <a:pt x="609868" y="0"/>
                </a:lnTo>
                <a:lnTo>
                  <a:pt x="609868" y="581038"/>
                </a:lnTo>
                <a:lnTo>
                  <a:pt x="0" y="58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643887" y="2269449"/>
            <a:ext cx="17426795" cy="6866403"/>
          </a:xfrm>
          <a:prstGeom prst="rect">
            <a:avLst/>
          </a:prstGeom>
        </p:spPr>
        <p:txBody>
          <a:bodyPr lIns="0" tIns="0" rIns="0" bIns="0" rtlCol="0" anchor="t">
            <a:spAutoFit/>
          </a:bodyPr>
          <a:lstStyle/>
          <a:p>
            <a:pPr algn="just">
              <a:lnSpc>
                <a:spcPts val="4493"/>
              </a:lnSpc>
            </a:pPr>
            <a:r>
              <a:rPr lang="en-US" sz="3209">
                <a:solidFill>
                  <a:srgbClr val="000000"/>
                </a:solidFill>
                <a:latin typeface="Canva Sans"/>
              </a:rPr>
              <a:t>Due to Time format in the given datatset, I was unable to find out peak hour of the day. Getting to know which time of the day, the highest number of tickets issued can help us to look more closer into the insights.</a:t>
            </a:r>
          </a:p>
          <a:p>
            <a:pPr algn="just">
              <a:lnSpc>
                <a:spcPts val="4493"/>
              </a:lnSpc>
            </a:pPr>
            <a:endParaRPr lang="en-US" sz="3209">
              <a:solidFill>
                <a:srgbClr val="000000"/>
              </a:solidFill>
              <a:latin typeface="Canva Sans"/>
            </a:endParaRPr>
          </a:p>
          <a:p>
            <a:pPr algn="just">
              <a:lnSpc>
                <a:spcPts val="4493"/>
              </a:lnSpc>
            </a:pPr>
            <a:r>
              <a:rPr lang="en-US" sz="3209">
                <a:solidFill>
                  <a:srgbClr val="000000"/>
                </a:solidFill>
                <a:latin typeface="Canva Sans"/>
              </a:rPr>
              <a:t>Knowing the peak hours, a city can arrange more Traffic Police during those rush hours and thus reducing number of parking violations. </a:t>
            </a:r>
          </a:p>
          <a:p>
            <a:pPr algn="just">
              <a:lnSpc>
                <a:spcPts val="4493"/>
              </a:lnSpc>
            </a:pPr>
            <a:endParaRPr lang="en-US" sz="3209">
              <a:solidFill>
                <a:srgbClr val="000000"/>
              </a:solidFill>
              <a:latin typeface="Canva Sans"/>
            </a:endParaRPr>
          </a:p>
          <a:p>
            <a:pPr algn="just">
              <a:lnSpc>
                <a:spcPts val="4493"/>
              </a:lnSpc>
            </a:pPr>
            <a:r>
              <a:rPr lang="en-US" sz="3209">
                <a:solidFill>
                  <a:srgbClr val="000000"/>
                </a:solidFill>
                <a:latin typeface="Canva Sans"/>
              </a:rPr>
              <a:t>Apart from that, if had a chance, I would create an interactive Dashboard using Tableau and would also add filters based on month, year, and type of infraction, which becomes effortless for a non technical person to look for the patterns. </a:t>
            </a:r>
          </a:p>
          <a:p>
            <a:pPr algn="just">
              <a:lnSpc>
                <a:spcPts val="5079"/>
              </a:lnSpc>
            </a:pPr>
            <a:endParaRPr lang="en-US" sz="3209">
              <a:solidFill>
                <a:srgbClr val="000000"/>
              </a:solidFill>
              <a:latin typeface="Canva Sans"/>
            </a:endParaRPr>
          </a:p>
          <a:p>
            <a:pPr marL="0" lvl="0" indent="0" algn="just">
              <a:lnSpc>
                <a:spcPts val="5079"/>
              </a:lnSpc>
              <a:spcBef>
                <a:spcPct val="0"/>
              </a:spcBef>
            </a:pPr>
            <a:endParaRPr lang="en-US" sz="3209">
              <a:solidFill>
                <a:srgbClr val="000000"/>
              </a:solidFill>
              <a:latin typeface="Canva Sans"/>
            </a:endParaRPr>
          </a:p>
        </p:txBody>
      </p:sp>
      <p:sp>
        <p:nvSpPr>
          <p:cNvPr id="7" name="Freeform 7"/>
          <p:cNvSpPr/>
          <p:nvPr/>
        </p:nvSpPr>
        <p:spPr>
          <a:xfrm>
            <a:off x="34019" y="2570241"/>
            <a:ext cx="609868" cy="581038"/>
          </a:xfrm>
          <a:custGeom>
            <a:avLst/>
            <a:gdLst/>
            <a:ahLst/>
            <a:cxnLst/>
            <a:rect l="l" t="t" r="r" b="b"/>
            <a:pathLst>
              <a:path w="609868" h="581038">
                <a:moveTo>
                  <a:pt x="0" y="0"/>
                </a:moveTo>
                <a:lnTo>
                  <a:pt x="609868" y="0"/>
                </a:lnTo>
                <a:lnTo>
                  <a:pt x="609868" y="581037"/>
                </a:lnTo>
                <a:lnTo>
                  <a:pt x="0" y="581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LIMITATIONS OF MY ANALYSIS</a:t>
            </a:r>
          </a:p>
        </p:txBody>
      </p:sp>
      <p:sp>
        <p:nvSpPr>
          <p:cNvPr id="9" name="Freeform 9"/>
          <p:cNvSpPr/>
          <p:nvPr/>
        </p:nvSpPr>
        <p:spPr>
          <a:xfrm>
            <a:off x="0" y="4852981"/>
            <a:ext cx="609868" cy="581038"/>
          </a:xfrm>
          <a:custGeom>
            <a:avLst/>
            <a:gdLst/>
            <a:ahLst/>
            <a:cxnLst/>
            <a:rect l="l" t="t" r="r" b="b"/>
            <a:pathLst>
              <a:path w="609868" h="581038">
                <a:moveTo>
                  <a:pt x="0" y="0"/>
                </a:moveTo>
                <a:lnTo>
                  <a:pt x="609868" y="0"/>
                </a:lnTo>
                <a:lnTo>
                  <a:pt x="609868" y="581038"/>
                </a:lnTo>
                <a:lnTo>
                  <a:pt x="0" y="58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0" y="6902642"/>
            <a:ext cx="609868" cy="581038"/>
          </a:xfrm>
          <a:custGeom>
            <a:avLst/>
            <a:gdLst/>
            <a:ahLst/>
            <a:cxnLst/>
            <a:rect l="l" t="t" r="r" b="b"/>
            <a:pathLst>
              <a:path w="609868" h="581038">
                <a:moveTo>
                  <a:pt x="0" y="0"/>
                </a:moveTo>
                <a:lnTo>
                  <a:pt x="609868" y="0"/>
                </a:lnTo>
                <a:lnTo>
                  <a:pt x="609868" y="581038"/>
                </a:lnTo>
                <a:lnTo>
                  <a:pt x="0" y="58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CONCLUSION</a:t>
            </a:r>
          </a:p>
        </p:txBody>
      </p:sp>
      <p:sp>
        <p:nvSpPr>
          <p:cNvPr id="7" name="TextBox 7"/>
          <p:cNvSpPr txBox="1"/>
          <p:nvPr/>
        </p:nvSpPr>
        <p:spPr>
          <a:xfrm>
            <a:off x="799609" y="2116033"/>
            <a:ext cx="17239846" cy="5586848"/>
          </a:xfrm>
          <a:prstGeom prst="rect">
            <a:avLst/>
          </a:prstGeom>
        </p:spPr>
        <p:txBody>
          <a:bodyPr lIns="0" tIns="0" rIns="0" bIns="0" rtlCol="0" anchor="t">
            <a:spAutoFit/>
          </a:bodyPr>
          <a:lstStyle/>
          <a:p>
            <a:pPr algn="just">
              <a:lnSpc>
                <a:spcPts val="4480"/>
              </a:lnSpc>
            </a:pPr>
            <a:r>
              <a:rPr lang="en-US" sz="3200" dirty="0">
                <a:solidFill>
                  <a:srgbClr val="000000"/>
                </a:solidFill>
                <a:latin typeface="Canva Sans"/>
              </a:rPr>
              <a:t>Bringing our analysis of parking enforcement in the City of Toronto to a close, I want to emphasize the significance of our findings and the actionable recommendations we have discussed.</a:t>
            </a:r>
          </a:p>
          <a:p>
            <a:pPr algn="just">
              <a:lnSpc>
                <a:spcPts val="4480"/>
              </a:lnSpc>
            </a:pPr>
            <a:endParaRPr lang="en-US" sz="3200" dirty="0">
              <a:solidFill>
                <a:srgbClr val="000000"/>
              </a:solidFill>
              <a:latin typeface="Canva Sans"/>
            </a:endParaRPr>
          </a:p>
          <a:p>
            <a:pPr algn="just">
              <a:lnSpc>
                <a:spcPts val="4480"/>
              </a:lnSpc>
            </a:pPr>
            <a:r>
              <a:rPr lang="en-US" sz="3200" dirty="0">
                <a:solidFill>
                  <a:srgbClr val="000000"/>
                </a:solidFill>
                <a:latin typeface="Canva Sans"/>
              </a:rPr>
              <a:t>Throughout this analysis, we looked into the heart of parking enforcement dynamics, exploring patterns, trends, and influencing factors. Our journey through weekly and month-by-month analysis, identification of hotspot areas, examination of violation types, and revenue assessment has yielded a wealth of insights that can transform our approach to parking management.</a:t>
            </a:r>
          </a:p>
          <a:p>
            <a:pPr algn="just">
              <a:lnSpc>
                <a:spcPts val="4397"/>
              </a:lnSpc>
            </a:pPr>
            <a:endParaRPr lang="en-US" sz="3200" dirty="0">
              <a:solidFill>
                <a:srgbClr val="000000"/>
              </a:solidFill>
              <a:latin typeface="Canva Sans"/>
            </a:endParaRPr>
          </a:p>
        </p:txBody>
      </p:sp>
      <p:sp>
        <p:nvSpPr>
          <p:cNvPr id="8" name="Freeform 8"/>
          <p:cNvSpPr/>
          <p:nvPr/>
        </p:nvSpPr>
        <p:spPr>
          <a:xfrm>
            <a:off x="34019" y="2570241"/>
            <a:ext cx="609868" cy="581038"/>
          </a:xfrm>
          <a:custGeom>
            <a:avLst/>
            <a:gdLst/>
            <a:ahLst/>
            <a:cxnLst/>
            <a:rect l="l" t="t" r="r" b="b"/>
            <a:pathLst>
              <a:path w="609868" h="581038">
                <a:moveTo>
                  <a:pt x="0" y="0"/>
                </a:moveTo>
                <a:lnTo>
                  <a:pt x="609868" y="0"/>
                </a:lnTo>
                <a:lnTo>
                  <a:pt x="609868" y="581037"/>
                </a:lnTo>
                <a:lnTo>
                  <a:pt x="0" y="581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34019" y="4942354"/>
            <a:ext cx="609868" cy="581038"/>
          </a:xfrm>
          <a:custGeom>
            <a:avLst/>
            <a:gdLst/>
            <a:ahLst/>
            <a:cxnLst/>
            <a:rect l="l" t="t" r="r" b="b"/>
            <a:pathLst>
              <a:path w="609868" h="581038">
                <a:moveTo>
                  <a:pt x="0" y="0"/>
                </a:moveTo>
                <a:lnTo>
                  <a:pt x="609868" y="0"/>
                </a:lnTo>
                <a:lnTo>
                  <a:pt x="609868" y="581038"/>
                </a:lnTo>
                <a:lnTo>
                  <a:pt x="0" y="58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lnTo>
                    <a:pt x="0" y="0"/>
                  </a:lnTo>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txBody>
            <a:bodyPr/>
            <a:lstStyle/>
            <a:p>
              <a:endParaRPr lang="en-IN"/>
            </a:p>
          </p:txBody>
        </p:sp>
        <p:sp>
          <p:nvSpPr>
            <p:cNvPr id="5" name="TextBox 5"/>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alphaModFix amt="64000"/>
            </a:blip>
            <a:stretch>
              <a:fillRect t="-90524" b="-101973"/>
            </a:stretch>
          </a:blipFill>
        </p:spPr>
        <p:txBody>
          <a:bodyPr/>
          <a:lstStyle/>
          <a:p>
            <a:endParaRPr lang="en-IN"/>
          </a:p>
        </p:txBody>
      </p:sp>
      <p:sp>
        <p:nvSpPr>
          <p:cNvPr id="7" name="Freeform 7"/>
          <p:cNvSpPr/>
          <p:nvPr/>
        </p:nvSpPr>
        <p:spPr>
          <a:xfrm rot="-5400000">
            <a:off x="6998811" y="-6980910"/>
            <a:ext cx="4308279" cy="18270100"/>
          </a:xfrm>
          <a:custGeom>
            <a:avLst/>
            <a:gdLst/>
            <a:ahLst/>
            <a:cxnLst/>
            <a:rect l="l" t="t" r="r" b="b"/>
            <a:pathLst>
              <a:path w="4308279" h="18270100">
                <a:moveTo>
                  <a:pt x="0" y="0"/>
                </a:moveTo>
                <a:lnTo>
                  <a:pt x="4308279" y="0"/>
                </a:lnTo>
                <a:lnTo>
                  <a:pt x="4308279" y="18270099"/>
                </a:lnTo>
                <a:lnTo>
                  <a:pt x="0" y="18270099"/>
                </a:lnTo>
                <a:lnTo>
                  <a:pt x="0" y="0"/>
                </a:lnTo>
                <a:close/>
              </a:path>
            </a:pathLst>
          </a:custGeom>
          <a:blipFill>
            <a:blip r:embed="rId4"/>
            <a:stretch>
              <a:fillRect l="-72032" t="-2021" r="-72032"/>
            </a:stretch>
          </a:blipFill>
        </p:spPr>
        <p:txBody>
          <a:bodyPr/>
          <a:lstStyle/>
          <a:p>
            <a:endParaRPr lang="en-IN"/>
          </a:p>
        </p:txBody>
      </p:sp>
      <p:sp>
        <p:nvSpPr>
          <p:cNvPr id="8" name="TextBox 8"/>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9" name="TextBox 9"/>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10" name="TextBox 10"/>
          <p:cNvSpPr txBox="1"/>
          <p:nvPr/>
        </p:nvSpPr>
        <p:spPr>
          <a:xfrm>
            <a:off x="2816452"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Introduction</a:t>
            </a:r>
          </a:p>
        </p:txBody>
      </p:sp>
      <p:sp>
        <p:nvSpPr>
          <p:cNvPr id="11" name="TextBox 11"/>
          <p:cNvSpPr txBox="1"/>
          <p:nvPr/>
        </p:nvSpPr>
        <p:spPr>
          <a:xfrm>
            <a:off x="7004328" y="485662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2" name="TextBox 12"/>
          <p:cNvSpPr txBox="1"/>
          <p:nvPr/>
        </p:nvSpPr>
        <p:spPr>
          <a:xfrm>
            <a:off x="6557253" y="5866278"/>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Problem Statement</a:t>
            </a:r>
          </a:p>
        </p:txBody>
      </p:sp>
      <p:sp>
        <p:nvSpPr>
          <p:cNvPr id="13" name="TextBox 13"/>
          <p:cNvSpPr txBox="1"/>
          <p:nvPr/>
        </p:nvSpPr>
        <p:spPr>
          <a:xfrm>
            <a:off x="10740654" y="485662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4" name="TextBox 14"/>
          <p:cNvSpPr txBox="1"/>
          <p:nvPr/>
        </p:nvSpPr>
        <p:spPr>
          <a:xfrm>
            <a:off x="10350906"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Objectives</a:t>
            </a:r>
          </a:p>
        </p:txBody>
      </p:sp>
      <p:sp>
        <p:nvSpPr>
          <p:cNvPr id="15" name="TextBox 15"/>
          <p:cNvSpPr txBox="1"/>
          <p:nvPr/>
        </p:nvSpPr>
        <p:spPr>
          <a:xfrm>
            <a:off x="14011139" y="485560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6" name="TextBox 16"/>
          <p:cNvSpPr txBox="1"/>
          <p:nvPr/>
        </p:nvSpPr>
        <p:spPr>
          <a:xfrm>
            <a:off x="13571886" y="5895129"/>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Methodology</a:t>
            </a:r>
          </a:p>
        </p:txBody>
      </p:sp>
      <p:sp>
        <p:nvSpPr>
          <p:cNvPr id="17" name="TextBox 17"/>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8" name="TextBox 18"/>
          <p:cNvSpPr txBox="1"/>
          <p:nvPr/>
        </p:nvSpPr>
        <p:spPr>
          <a:xfrm>
            <a:off x="2825402" y="8028765"/>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Data Insights &amp; Analytics</a:t>
            </a:r>
          </a:p>
        </p:txBody>
      </p:sp>
      <p:sp>
        <p:nvSpPr>
          <p:cNvPr id="19" name="TextBox 19"/>
          <p:cNvSpPr txBox="1"/>
          <p:nvPr/>
        </p:nvSpPr>
        <p:spPr>
          <a:xfrm>
            <a:off x="7008803" y="701809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20" name="TextBox 20"/>
          <p:cNvSpPr txBox="1"/>
          <p:nvPr/>
        </p:nvSpPr>
        <p:spPr>
          <a:xfrm>
            <a:off x="6241252" y="8170703"/>
            <a:ext cx="3818021" cy="448445"/>
          </a:xfrm>
          <a:prstGeom prst="rect">
            <a:avLst/>
          </a:prstGeom>
        </p:spPr>
        <p:txBody>
          <a:bodyPr lIns="0" tIns="0" rIns="0" bIns="0" rtlCol="0" anchor="t">
            <a:spAutoFit/>
          </a:bodyPr>
          <a:lstStyle/>
          <a:p>
            <a:pPr algn="ctr">
              <a:lnSpc>
                <a:spcPts val="3669"/>
              </a:lnSpc>
            </a:pPr>
            <a:r>
              <a:rPr lang="en-US" sz="2659" spc="260">
                <a:solidFill>
                  <a:srgbClr val="231F20"/>
                </a:solidFill>
                <a:latin typeface="Montserrat Light"/>
              </a:rPr>
              <a:t>Recommendations</a:t>
            </a:r>
          </a:p>
        </p:txBody>
      </p:sp>
      <p:sp>
        <p:nvSpPr>
          <p:cNvPr id="21" name="TextBox 21"/>
          <p:cNvSpPr txBox="1"/>
          <p:nvPr/>
        </p:nvSpPr>
        <p:spPr>
          <a:xfrm>
            <a:off x="1074065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2" name="TextBox 22"/>
          <p:cNvSpPr txBox="1"/>
          <p:nvPr/>
        </p:nvSpPr>
        <p:spPr>
          <a:xfrm>
            <a:off x="10350906" y="8044022"/>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Limitations of my Analysis</a:t>
            </a:r>
          </a:p>
        </p:txBody>
      </p:sp>
      <p:sp>
        <p:nvSpPr>
          <p:cNvPr id="23" name="TextBox 23"/>
          <p:cNvSpPr txBox="1"/>
          <p:nvPr/>
        </p:nvSpPr>
        <p:spPr>
          <a:xfrm>
            <a:off x="14023436" y="67099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4" name="TextBox 24"/>
          <p:cNvSpPr txBox="1"/>
          <p:nvPr/>
        </p:nvSpPr>
        <p:spPr>
          <a:xfrm>
            <a:off x="13559589" y="8000190"/>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474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001899" y="166667"/>
            <a:ext cx="26458053" cy="1724065"/>
            <a:chOff x="0" y="0"/>
            <a:chExt cx="2564524" cy="167110"/>
          </a:xfrm>
        </p:grpSpPr>
        <p:sp>
          <p:nvSpPr>
            <p:cNvPr id="4" name="Freeform 4"/>
            <p:cNvSpPr/>
            <p:nvPr/>
          </p:nvSpPr>
          <p:spPr>
            <a:xfrm>
              <a:off x="0" y="0"/>
              <a:ext cx="2564524" cy="167110"/>
            </a:xfrm>
            <a:custGeom>
              <a:avLst/>
              <a:gdLst/>
              <a:ahLst/>
              <a:cxnLst/>
              <a:rect l="l" t="t" r="r" b="b"/>
              <a:pathLst>
                <a:path w="2564524" h="167110">
                  <a:moveTo>
                    <a:pt x="2361324" y="0"/>
                  </a:moveTo>
                  <a:lnTo>
                    <a:pt x="0" y="0"/>
                  </a:lnTo>
                  <a:lnTo>
                    <a:pt x="203200" y="167110"/>
                  </a:lnTo>
                  <a:lnTo>
                    <a:pt x="2564524" y="167110"/>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1629143" y="1890733"/>
            <a:ext cx="6658857" cy="8396267"/>
          </a:xfrm>
          <a:custGeom>
            <a:avLst/>
            <a:gdLst/>
            <a:ahLst/>
            <a:cxnLst/>
            <a:rect l="l" t="t" r="r" b="b"/>
            <a:pathLst>
              <a:path w="6658857" h="8396267">
                <a:moveTo>
                  <a:pt x="0" y="0"/>
                </a:moveTo>
                <a:lnTo>
                  <a:pt x="6658857" y="0"/>
                </a:lnTo>
                <a:lnTo>
                  <a:pt x="6658857" y="8396267"/>
                </a:lnTo>
                <a:lnTo>
                  <a:pt x="0" y="8396267"/>
                </a:lnTo>
                <a:lnTo>
                  <a:pt x="0" y="0"/>
                </a:lnTo>
                <a:close/>
              </a:path>
            </a:pathLst>
          </a:custGeom>
          <a:blipFill>
            <a:blip r:embed="rId3">
              <a:alphaModFix amt="81000"/>
            </a:blip>
            <a:stretch>
              <a:fillRect l="-23587" r="-2504"/>
            </a:stretch>
          </a:blipFill>
        </p:spPr>
        <p:txBody>
          <a:bodyPr/>
          <a:lstStyle/>
          <a:p>
            <a:endParaRPr lang="en-IN"/>
          </a:p>
        </p:txBody>
      </p:sp>
      <p:sp>
        <p:nvSpPr>
          <p:cNvPr id="7" name="TextBox 7"/>
          <p:cNvSpPr txBox="1"/>
          <p:nvPr/>
        </p:nvSpPr>
        <p:spPr>
          <a:xfrm>
            <a:off x="326118" y="2217068"/>
            <a:ext cx="10386031" cy="2217658"/>
          </a:xfrm>
          <a:prstGeom prst="rect">
            <a:avLst/>
          </a:prstGeom>
        </p:spPr>
        <p:txBody>
          <a:bodyPr wrap="square" lIns="0" tIns="0" rIns="0" bIns="0" rtlCol="0" anchor="t">
            <a:spAutoFit/>
          </a:bodyPr>
          <a:lstStyle/>
          <a:p>
            <a:pPr marL="693125" lvl="1" indent="-346562" algn="l">
              <a:lnSpc>
                <a:spcPts val="4430"/>
              </a:lnSpc>
              <a:buFont typeface="Arial"/>
              <a:buChar char="•"/>
            </a:pPr>
            <a:r>
              <a:rPr lang="en-US" sz="3210" spc="314" dirty="0">
                <a:solidFill>
                  <a:srgbClr val="231F20"/>
                </a:solidFill>
                <a:latin typeface="Montserrat Light"/>
              </a:rPr>
              <a:t>The City of Toronto, with a population of 2.93 million, faces unique challenges in managing parking within its urban environment</a:t>
            </a:r>
          </a:p>
        </p:txBody>
      </p:sp>
      <p:sp>
        <p:nvSpPr>
          <p:cNvPr id="8" name="TextBox 8"/>
          <p:cNvSpPr txBox="1"/>
          <p:nvPr/>
        </p:nvSpPr>
        <p:spPr>
          <a:xfrm>
            <a:off x="0" y="749947"/>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BACKGROUND AND PROBLEM STATEMENT</a:t>
            </a:r>
          </a:p>
        </p:txBody>
      </p:sp>
      <p:sp>
        <p:nvSpPr>
          <p:cNvPr id="9" name="TextBox 9"/>
          <p:cNvSpPr txBox="1"/>
          <p:nvPr/>
        </p:nvSpPr>
        <p:spPr>
          <a:xfrm>
            <a:off x="326119" y="4672999"/>
            <a:ext cx="10059912" cy="2784110"/>
          </a:xfrm>
          <a:prstGeom prst="rect">
            <a:avLst/>
          </a:prstGeom>
        </p:spPr>
        <p:txBody>
          <a:bodyPr lIns="0" tIns="0" rIns="0" bIns="0" rtlCol="0" anchor="t">
            <a:spAutoFit/>
          </a:bodyPr>
          <a:lstStyle/>
          <a:p>
            <a:pPr marL="693125" lvl="1" indent="-346562" algn="l">
              <a:lnSpc>
                <a:spcPts val="4430"/>
              </a:lnSpc>
              <a:buFont typeface="Arial"/>
              <a:buChar char="•"/>
            </a:pPr>
            <a:r>
              <a:rPr lang="en-US" sz="3210" spc="314" dirty="0">
                <a:solidFill>
                  <a:srgbClr val="231F20"/>
                </a:solidFill>
                <a:latin typeface="Montserrat Light"/>
              </a:rPr>
              <a:t>Efficient parking management is important for maintaining traffic flow, preventing congestions and accidents, and also ensuring effective access to essential services</a:t>
            </a:r>
          </a:p>
        </p:txBody>
      </p:sp>
      <p:sp>
        <p:nvSpPr>
          <p:cNvPr id="10" name="TextBox 10"/>
          <p:cNvSpPr txBox="1"/>
          <p:nvPr/>
        </p:nvSpPr>
        <p:spPr>
          <a:xfrm>
            <a:off x="326119" y="7695234"/>
            <a:ext cx="10465982" cy="2222135"/>
          </a:xfrm>
          <a:prstGeom prst="rect">
            <a:avLst/>
          </a:prstGeom>
        </p:spPr>
        <p:txBody>
          <a:bodyPr lIns="0" tIns="0" rIns="0" bIns="0" rtlCol="0" anchor="t">
            <a:spAutoFit/>
          </a:bodyPr>
          <a:lstStyle/>
          <a:p>
            <a:pPr marL="693125" lvl="1" indent="-346562" algn="l">
              <a:lnSpc>
                <a:spcPts val="4430"/>
              </a:lnSpc>
              <a:buFont typeface="Arial"/>
              <a:buChar char="•"/>
            </a:pPr>
            <a:r>
              <a:rPr lang="en-US" sz="3210" spc="314">
                <a:solidFill>
                  <a:srgbClr val="231F20"/>
                </a:solidFill>
                <a:latin typeface="Montserrat Light"/>
              </a:rPr>
              <a:t>However, inefficient parking enforcement practices have led to a range of issues affecting both citizens and the city administration."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474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001899" y="261417"/>
            <a:ext cx="26458053" cy="1362594"/>
            <a:chOff x="0" y="0"/>
            <a:chExt cx="2564524" cy="132073"/>
          </a:xfrm>
        </p:grpSpPr>
        <p:sp>
          <p:nvSpPr>
            <p:cNvPr id="4" name="Freeform 4"/>
            <p:cNvSpPr/>
            <p:nvPr/>
          </p:nvSpPr>
          <p:spPr>
            <a:xfrm>
              <a:off x="0" y="0"/>
              <a:ext cx="2564524" cy="132073"/>
            </a:xfrm>
            <a:custGeom>
              <a:avLst/>
              <a:gdLst/>
              <a:ahLst/>
              <a:cxnLst/>
              <a:rect l="l" t="t" r="r" b="b"/>
              <a:pathLst>
                <a:path w="2564524" h="132073">
                  <a:moveTo>
                    <a:pt x="2361324" y="0"/>
                  </a:moveTo>
                  <a:lnTo>
                    <a:pt x="0" y="0"/>
                  </a:lnTo>
                  <a:lnTo>
                    <a:pt x="203200" y="132073"/>
                  </a:lnTo>
                  <a:lnTo>
                    <a:pt x="2564524" y="132073"/>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1553343" y="1793142"/>
            <a:ext cx="6716860" cy="8493858"/>
          </a:xfrm>
          <a:custGeom>
            <a:avLst/>
            <a:gdLst/>
            <a:ahLst/>
            <a:cxnLst/>
            <a:rect l="l" t="t" r="r" b="b"/>
            <a:pathLst>
              <a:path w="6716860" h="8493858">
                <a:moveTo>
                  <a:pt x="0" y="0"/>
                </a:moveTo>
                <a:lnTo>
                  <a:pt x="6716860" y="0"/>
                </a:lnTo>
                <a:lnTo>
                  <a:pt x="6716860" y="8493858"/>
                </a:lnTo>
                <a:lnTo>
                  <a:pt x="0" y="8493858"/>
                </a:lnTo>
                <a:lnTo>
                  <a:pt x="0" y="0"/>
                </a:lnTo>
                <a:close/>
              </a:path>
            </a:pathLst>
          </a:custGeom>
          <a:blipFill>
            <a:blip r:embed="rId3"/>
            <a:stretch>
              <a:fillRect l="-15897" t="-4222" r="-15897"/>
            </a:stretch>
          </a:blipFill>
        </p:spPr>
        <p:txBody>
          <a:bodyPr/>
          <a:lstStyle/>
          <a:p>
            <a:endParaRPr lang="en-IN"/>
          </a:p>
        </p:txBody>
      </p:sp>
      <p:sp>
        <p:nvSpPr>
          <p:cNvPr id="7" name="TextBox 7"/>
          <p:cNvSpPr txBox="1"/>
          <p:nvPr/>
        </p:nvSpPr>
        <p:spPr>
          <a:xfrm>
            <a:off x="160172" y="1745517"/>
            <a:ext cx="11873688" cy="2222135"/>
          </a:xfrm>
          <a:prstGeom prst="rect">
            <a:avLst/>
          </a:prstGeom>
        </p:spPr>
        <p:txBody>
          <a:bodyPr lIns="0" tIns="0" rIns="0" bIns="0" rtlCol="0" anchor="t">
            <a:spAutoFit/>
          </a:bodyPr>
          <a:lstStyle/>
          <a:p>
            <a:pPr marL="693125" lvl="1" indent="-346562" algn="l">
              <a:lnSpc>
                <a:spcPts val="4430"/>
              </a:lnSpc>
              <a:buFont typeface="Arial"/>
              <a:buChar char="•"/>
            </a:pPr>
            <a:r>
              <a:rPr lang="en-US" sz="3210" spc="314" dirty="0">
                <a:solidFill>
                  <a:srgbClr val="231F20"/>
                </a:solidFill>
                <a:latin typeface="Montserrat Light"/>
              </a:rPr>
              <a:t>The objectives of this take-home assessment were to analyze the current parking enforcement methods, identify challenges, and propose effective recommendations </a:t>
            </a:r>
          </a:p>
        </p:txBody>
      </p:sp>
      <p:sp>
        <p:nvSpPr>
          <p:cNvPr id="8" name="TextBox 8"/>
          <p:cNvSpPr txBox="1"/>
          <p:nvPr/>
        </p:nvSpPr>
        <p:spPr>
          <a:xfrm>
            <a:off x="0" y="518113"/>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OBJECTIVES OF THE ASSESSMENT</a:t>
            </a:r>
          </a:p>
        </p:txBody>
      </p:sp>
      <p:sp>
        <p:nvSpPr>
          <p:cNvPr id="9" name="TextBox 9"/>
          <p:cNvSpPr txBox="1"/>
          <p:nvPr/>
        </p:nvSpPr>
        <p:spPr>
          <a:xfrm>
            <a:off x="160172" y="4289607"/>
            <a:ext cx="11553343" cy="1660160"/>
          </a:xfrm>
          <a:prstGeom prst="rect">
            <a:avLst/>
          </a:prstGeom>
        </p:spPr>
        <p:txBody>
          <a:bodyPr lIns="0" tIns="0" rIns="0" bIns="0" rtlCol="0" anchor="t">
            <a:spAutoFit/>
          </a:bodyPr>
          <a:lstStyle/>
          <a:p>
            <a:pPr marL="693125" lvl="1" indent="-346562" algn="l">
              <a:lnSpc>
                <a:spcPts val="4430"/>
              </a:lnSpc>
              <a:buFont typeface="Arial"/>
              <a:buChar char="•"/>
            </a:pPr>
            <a:r>
              <a:rPr lang="en-US" sz="3210" spc="314">
                <a:solidFill>
                  <a:srgbClr val="231F20"/>
                </a:solidFill>
                <a:latin typeface="Montserrat Light"/>
              </a:rPr>
              <a:t>The data was given from 2011 to 2020 in different csv files and the goal was to analyze the data using any BI tool.</a:t>
            </a:r>
          </a:p>
        </p:txBody>
      </p:sp>
      <p:sp>
        <p:nvSpPr>
          <p:cNvPr id="10" name="TextBox 10"/>
          <p:cNvSpPr txBox="1"/>
          <p:nvPr/>
        </p:nvSpPr>
        <p:spPr>
          <a:xfrm>
            <a:off x="160172" y="6474190"/>
            <a:ext cx="11553343" cy="2784110"/>
          </a:xfrm>
          <a:prstGeom prst="rect">
            <a:avLst/>
          </a:prstGeom>
        </p:spPr>
        <p:txBody>
          <a:bodyPr lIns="0" tIns="0" rIns="0" bIns="0" rtlCol="0" anchor="t">
            <a:spAutoFit/>
          </a:bodyPr>
          <a:lstStyle/>
          <a:p>
            <a:pPr marL="693125" lvl="1" indent="-346562" algn="l">
              <a:lnSpc>
                <a:spcPts val="4430"/>
              </a:lnSpc>
              <a:buFont typeface="Arial"/>
              <a:buChar char="•"/>
            </a:pPr>
            <a:r>
              <a:rPr lang="en-US" sz="3210" spc="314" dirty="0">
                <a:solidFill>
                  <a:srgbClr val="231F20"/>
                </a:solidFill>
                <a:latin typeface="Montserrat Light"/>
              </a:rPr>
              <a:t>This Analysis will establish a foundation for informed decision-making and continuous improvement in parking management that will optimize resource allocation, reduce congestion, and improve user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925800" y="2465925"/>
            <a:ext cx="1498707" cy="1614571"/>
          </a:xfrm>
          <a:custGeom>
            <a:avLst/>
            <a:gdLst/>
            <a:ahLst/>
            <a:cxnLst/>
            <a:rect l="l" t="t" r="r" b="b"/>
            <a:pathLst>
              <a:path w="1128420" h="1138381">
                <a:moveTo>
                  <a:pt x="0" y="0"/>
                </a:moveTo>
                <a:lnTo>
                  <a:pt x="1128420" y="0"/>
                </a:lnTo>
                <a:lnTo>
                  <a:pt x="1128420" y="1138381"/>
                </a:lnTo>
                <a:lnTo>
                  <a:pt x="0" y="11383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15773401" y="7829678"/>
            <a:ext cx="1485900" cy="1750383"/>
          </a:xfrm>
          <a:custGeom>
            <a:avLst/>
            <a:gdLst/>
            <a:ahLst/>
            <a:cxnLst/>
            <a:rect l="l" t="t" r="r" b="b"/>
            <a:pathLst>
              <a:path w="1170897" h="1165043">
                <a:moveTo>
                  <a:pt x="0" y="0"/>
                </a:moveTo>
                <a:lnTo>
                  <a:pt x="1170897" y="0"/>
                </a:lnTo>
                <a:lnTo>
                  <a:pt x="1170897" y="1165043"/>
                </a:lnTo>
                <a:lnTo>
                  <a:pt x="0" y="1165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153676" y="1680537"/>
            <a:ext cx="17814393" cy="634773"/>
          </a:xfrm>
          <a:prstGeom prst="rect">
            <a:avLst/>
          </a:prstGeom>
        </p:spPr>
        <p:txBody>
          <a:bodyPr lIns="0" tIns="0" rIns="0" bIns="0" rtlCol="0" anchor="t">
            <a:spAutoFit/>
          </a:bodyPr>
          <a:lstStyle/>
          <a:p>
            <a:pPr marL="787778" lvl="1" indent="-393889" algn="l">
              <a:lnSpc>
                <a:spcPts val="5035"/>
              </a:lnSpc>
              <a:buFont typeface="Arial"/>
              <a:buChar char="•"/>
            </a:pPr>
            <a:r>
              <a:rPr lang="en-US" sz="3648" u="sng" spc="357">
                <a:solidFill>
                  <a:srgbClr val="231F20"/>
                </a:solidFill>
                <a:latin typeface="Montserrat Light Bold"/>
              </a:rPr>
              <a:t>Approach and Methodology:</a:t>
            </a:r>
          </a:p>
        </p:txBody>
      </p:sp>
      <p:sp>
        <p:nvSpPr>
          <p:cNvPr id="9" name="TextBox 9"/>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METHODOLOGY</a:t>
            </a:r>
          </a:p>
        </p:txBody>
      </p:sp>
      <p:sp>
        <p:nvSpPr>
          <p:cNvPr id="10" name="TextBox 10"/>
          <p:cNvSpPr txBox="1"/>
          <p:nvPr/>
        </p:nvSpPr>
        <p:spPr>
          <a:xfrm>
            <a:off x="1189017" y="2374471"/>
            <a:ext cx="14899386" cy="3514868"/>
          </a:xfrm>
          <a:prstGeom prst="rect">
            <a:avLst/>
          </a:prstGeom>
        </p:spPr>
        <p:txBody>
          <a:bodyPr lIns="0" tIns="0" rIns="0" bIns="0" rtlCol="0" anchor="t">
            <a:spAutoFit/>
          </a:bodyPr>
          <a:lstStyle/>
          <a:p>
            <a:pPr marL="628356" lvl="1" indent="-314178">
              <a:lnSpc>
                <a:spcPts val="4016"/>
              </a:lnSpc>
              <a:buFont typeface="Arial"/>
              <a:buChar char="•"/>
            </a:pPr>
            <a:r>
              <a:rPr lang="en-US" sz="2910" spc="285">
                <a:solidFill>
                  <a:srgbClr val="231F20"/>
                </a:solidFill>
                <a:latin typeface="Montserrat Light"/>
              </a:rPr>
              <a:t>Combined Data Collection, Cleaning, and Exploratory Data Analysis</a:t>
            </a:r>
          </a:p>
          <a:p>
            <a:pPr marL="628356" lvl="1" indent="-314178">
              <a:lnSpc>
                <a:spcPts val="4016"/>
              </a:lnSpc>
              <a:buFont typeface="Arial"/>
              <a:buChar char="•"/>
            </a:pPr>
            <a:r>
              <a:rPr lang="en-US" sz="2910" spc="285">
                <a:solidFill>
                  <a:srgbClr val="231F20"/>
                </a:solidFill>
                <a:latin typeface="Montserrat Light"/>
              </a:rPr>
              <a:t>Generated insights on Parking Enforcement trends in Toronto using Python and its inbuild libraries like matplotlib</a:t>
            </a:r>
          </a:p>
          <a:p>
            <a:pPr marL="628356" lvl="1" indent="-314178">
              <a:lnSpc>
                <a:spcPts val="4016"/>
              </a:lnSpc>
              <a:buFont typeface="Arial"/>
              <a:buChar char="•"/>
            </a:pPr>
            <a:r>
              <a:rPr lang="en-US" sz="2910" spc="285">
                <a:solidFill>
                  <a:srgbClr val="231F20"/>
                </a:solidFill>
                <a:latin typeface="Montserrat Light"/>
              </a:rPr>
              <a:t>Extracted Data from website and combined all 15 CSV files to get a single dataset for 10 years.</a:t>
            </a:r>
          </a:p>
          <a:p>
            <a:pPr algn="l">
              <a:lnSpc>
                <a:spcPts val="4016"/>
              </a:lnSpc>
            </a:pPr>
            <a:endParaRPr lang="en-US" sz="2910" spc="285">
              <a:solidFill>
                <a:srgbClr val="231F20"/>
              </a:solidFill>
              <a:latin typeface="Montserrat Light"/>
            </a:endParaRPr>
          </a:p>
        </p:txBody>
      </p:sp>
      <p:sp>
        <p:nvSpPr>
          <p:cNvPr id="11" name="TextBox 11"/>
          <p:cNvSpPr txBox="1"/>
          <p:nvPr/>
        </p:nvSpPr>
        <p:spPr>
          <a:xfrm>
            <a:off x="153676" y="5373269"/>
            <a:ext cx="17814393" cy="634773"/>
          </a:xfrm>
          <a:prstGeom prst="rect">
            <a:avLst/>
          </a:prstGeom>
        </p:spPr>
        <p:txBody>
          <a:bodyPr lIns="0" tIns="0" rIns="0" bIns="0" rtlCol="0" anchor="t">
            <a:spAutoFit/>
          </a:bodyPr>
          <a:lstStyle/>
          <a:p>
            <a:pPr marL="787778" lvl="1" indent="-393889" algn="l">
              <a:lnSpc>
                <a:spcPts val="5035"/>
              </a:lnSpc>
              <a:buFont typeface="Arial"/>
              <a:buChar char="•"/>
            </a:pPr>
            <a:r>
              <a:rPr lang="en-US" sz="3648" u="sng" spc="357">
                <a:solidFill>
                  <a:srgbClr val="231F20"/>
                </a:solidFill>
                <a:latin typeface="Montserrat Light Bold"/>
              </a:rPr>
              <a:t>EDA &amp; Data Analysis:</a:t>
            </a:r>
          </a:p>
        </p:txBody>
      </p:sp>
      <p:sp>
        <p:nvSpPr>
          <p:cNvPr id="12" name="TextBox 12"/>
          <p:cNvSpPr txBox="1"/>
          <p:nvPr/>
        </p:nvSpPr>
        <p:spPr>
          <a:xfrm>
            <a:off x="1103005" y="6065193"/>
            <a:ext cx="16337241" cy="3514868"/>
          </a:xfrm>
          <a:prstGeom prst="rect">
            <a:avLst/>
          </a:prstGeom>
        </p:spPr>
        <p:txBody>
          <a:bodyPr lIns="0" tIns="0" rIns="0" bIns="0" rtlCol="0" anchor="t">
            <a:spAutoFit/>
          </a:bodyPr>
          <a:lstStyle/>
          <a:p>
            <a:pPr>
              <a:lnSpc>
                <a:spcPts val="4016"/>
              </a:lnSpc>
            </a:pPr>
            <a:r>
              <a:rPr lang="en-US" sz="2910" spc="285" dirty="0">
                <a:solidFill>
                  <a:srgbClr val="231F20"/>
                </a:solidFill>
                <a:latin typeface="Montserrat Light"/>
              </a:rPr>
              <a:t>Identified missing values and outliers in the data, and cleaned the data.</a:t>
            </a:r>
          </a:p>
          <a:p>
            <a:pPr>
              <a:lnSpc>
                <a:spcPts val="4016"/>
              </a:lnSpc>
            </a:pPr>
            <a:r>
              <a:rPr lang="en-US" sz="2910" spc="285" dirty="0">
                <a:solidFill>
                  <a:srgbClr val="231F20"/>
                </a:solidFill>
                <a:latin typeface="Montserrat Light"/>
              </a:rPr>
              <a:t>Conducted various Analytical Tasks:</a:t>
            </a:r>
          </a:p>
          <a:p>
            <a:pPr marL="628356" lvl="1" indent="-314178">
              <a:lnSpc>
                <a:spcPts val="4016"/>
              </a:lnSpc>
              <a:buFont typeface="Arial"/>
              <a:buChar char="•"/>
            </a:pPr>
            <a:r>
              <a:rPr lang="en-US" sz="2910" spc="285" dirty="0">
                <a:solidFill>
                  <a:srgbClr val="231F20"/>
                </a:solidFill>
                <a:latin typeface="Montserrat Light"/>
              </a:rPr>
              <a:t>Infraction Analysis</a:t>
            </a:r>
          </a:p>
          <a:p>
            <a:pPr marL="628356" lvl="1" indent="-314178">
              <a:lnSpc>
                <a:spcPts val="4016"/>
              </a:lnSpc>
              <a:buFont typeface="Arial"/>
              <a:buChar char="•"/>
            </a:pPr>
            <a:r>
              <a:rPr lang="en-US" sz="2910" spc="285" dirty="0">
                <a:solidFill>
                  <a:srgbClr val="231F20"/>
                </a:solidFill>
                <a:latin typeface="Montserrat Light"/>
              </a:rPr>
              <a:t>Hotspot/Location Analysis</a:t>
            </a:r>
          </a:p>
          <a:p>
            <a:pPr marL="628356" lvl="1" indent="-314178">
              <a:lnSpc>
                <a:spcPts val="4016"/>
              </a:lnSpc>
              <a:buFont typeface="Arial"/>
              <a:buChar char="•"/>
            </a:pPr>
            <a:r>
              <a:rPr lang="en-US" sz="2910" spc="285" dirty="0">
                <a:solidFill>
                  <a:srgbClr val="231F20"/>
                </a:solidFill>
                <a:latin typeface="Montserrat Light"/>
              </a:rPr>
              <a:t>Time Series Analysis</a:t>
            </a:r>
          </a:p>
          <a:p>
            <a:pPr marL="628356" lvl="1" indent="-314178">
              <a:lnSpc>
                <a:spcPts val="4016"/>
              </a:lnSpc>
              <a:buFont typeface="Arial"/>
              <a:buChar char="•"/>
            </a:pPr>
            <a:r>
              <a:rPr lang="en-US" sz="2910" spc="285" dirty="0">
                <a:solidFill>
                  <a:srgbClr val="231F20"/>
                </a:solidFill>
                <a:latin typeface="Montserrat Light"/>
              </a:rPr>
              <a:t>Revenue Generation Analysis</a:t>
            </a:r>
          </a:p>
          <a:p>
            <a:pPr algn="l">
              <a:lnSpc>
                <a:spcPts val="4016"/>
              </a:lnSpc>
            </a:pPr>
            <a:endParaRPr lang="en-US" sz="2910" spc="285" dirty="0">
              <a:solidFill>
                <a:srgbClr val="231F20"/>
              </a:solidFill>
              <a:latin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76200" y="1474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537432" y="4156202"/>
            <a:ext cx="9513765" cy="4329685"/>
          </a:xfrm>
          <a:custGeom>
            <a:avLst/>
            <a:gdLst/>
            <a:ahLst/>
            <a:cxnLst/>
            <a:rect l="l" t="t" r="r" b="b"/>
            <a:pathLst>
              <a:path w="9513765" h="4329685">
                <a:moveTo>
                  <a:pt x="0" y="0"/>
                </a:moveTo>
                <a:lnTo>
                  <a:pt x="9513765" y="0"/>
                </a:lnTo>
                <a:lnTo>
                  <a:pt x="9513765" y="4329685"/>
                </a:lnTo>
                <a:lnTo>
                  <a:pt x="0" y="4329685"/>
                </a:lnTo>
                <a:lnTo>
                  <a:pt x="0" y="0"/>
                </a:lnTo>
                <a:close/>
              </a:path>
            </a:pathLst>
          </a:custGeom>
          <a:blipFill>
            <a:blip r:embed="rId3"/>
            <a:stretch>
              <a:fillRect l="-5248" r="-5248"/>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Infraction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076384" y="2670203"/>
            <a:ext cx="15968976" cy="1107710"/>
          </a:xfrm>
          <a:prstGeom prst="rect">
            <a:avLst/>
          </a:prstGeom>
        </p:spPr>
        <p:txBody>
          <a:bodyPr lIns="0" tIns="0" rIns="0" bIns="0" rtlCol="0" anchor="t">
            <a:spAutoFit/>
          </a:bodyPr>
          <a:lstStyle/>
          <a:p>
            <a:pPr algn="l">
              <a:lnSpc>
                <a:spcPts val="4430"/>
              </a:lnSpc>
            </a:pPr>
            <a:r>
              <a:rPr lang="en-US" sz="3210" spc="314" dirty="0">
                <a:solidFill>
                  <a:srgbClr val="000000"/>
                </a:solidFill>
                <a:latin typeface="Canva Sans"/>
              </a:rPr>
              <a:t>Let us see a graph that on which infraction categories there have been the most number of tickets issued.</a:t>
            </a:r>
          </a:p>
        </p:txBody>
      </p:sp>
      <p:sp>
        <p:nvSpPr>
          <p:cNvPr id="10" name="TextBox 10"/>
          <p:cNvSpPr txBox="1"/>
          <p:nvPr/>
        </p:nvSpPr>
        <p:spPr>
          <a:xfrm>
            <a:off x="1045361" y="4120560"/>
            <a:ext cx="6560663" cy="5033391"/>
          </a:xfrm>
          <a:prstGeom prst="rect">
            <a:avLst/>
          </a:prstGeom>
        </p:spPr>
        <p:txBody>
          <a:bodyPr lIns="0" tIns="0" rIns="0" bIns="0" rtlCol="0" anchor="t">
            <a:spAutoFit/>
          </a:bodyPr>
          <a:lstStyle/>
          <a:p>
            <a:pPr algn="just">
              <a:lnSpc>
                <a:spcPts val="4493"/>
              </a:lnSpc>
            </a:pPr>
            <a:endParaRPr dirty="0"/>
          </a:p>
          <a:p>
            <a:pPr algn="just">
              <a:lnSpc>
                <a:spcPts val="4493"/>
              </a:lnSpc>
            </a:pPr>
            <a:r>
              <a:rPr lang="en-US" sz="3209" dirty="0">
                <a:solidFill>
                  <a:srgbClr val="000000"/>
                </a:solidFill>
                <a:latin typeface="Canva Sans"/>
              </a:rPr>
              <a:t>The graph here shows the Top 10 Categories with their count on which the tickets were issued.</a:t>
            </a:r>
          </a:p>
          <a:p>
            <a:pPr algn="just">
              <a:lnSpc>
                <a:spcPts val="4493"/>
              </a:lnSpc>
            </a:pPr>
            <a:endParaRPr lang="en-US" sz="3209" dirty="0">
              <a:solidFill>
                <a:srgbClr val="000000"/>
              </a:solidFill>
              <a:latin typeface="Canva Sans"/>
            </a:endParaRPr>
          </a:p>
          <a:p>
            <a:pPr algn="just">
              <a:lnSpc>
                <a:spcPts val="4493"/>
              </a:lnSpc>
            </a:pPr>
            <a:r>
              <a:rPr lang="en-US" sz="3209" dirty="0">
                <a:solidFill>
                  <a:srgbClr val="000000"/>
                </a:solidFill>
                <a:latin typeface="Canva Sans"/>
              </a:rPr>
              <a:t>The highest number of tickets generated is for the category "PARK ON PRIVATE PROPERTY".</a:t>
            </a:r>
          </a:p>
          <a:p>
            <a:pPr marL="0" lvl="0" indent="0" algn="just">
              <a:lnSpc>
                <a:spcPts val="4493"/>
              </a:lnSpc>
              <a:spcBef>
                <a:spcPct val="0"/>
              </a:spcBef>
            </a:pPr>
            <a:endParaRPr lang="en-US" sz="3209" dirty="0">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260506" y="5584592"/>
            <a:ext cx="9322860" cy="4248914"/>
          </a:xfrm>
          <a:custGeom>
            <a:avLst/>
            <a:gdLst/>
            <a:ahLst/>
            <a:cxnLst/>
            <a:rect l="l" t="t" r="r" b="b"/>
            <a:pathLst>
              <a:path w="9322860" h="4248914">
                <a:moveTo>
                  <a:pt x="0" y="0"/>
                </a:moveTo>
                <a:lnTo>
                  <a:pt x="9322859" y="0"/>
                </a:lnTo>
                <a:lnTo>
                  <a:pt x="9322859" y="4248914"/>
                </a:lnTo>
                <a:lnTo>
                  <a:pt x="0" y="4248914"/>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Hotspot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066800" y="2475209"/>
            <a:ext cx="15707476" cy="2793635"/>
          </a:xfrm>
          <a:prstGeom prst="rect">
            <a:avLst/>
          </a:prstGeom>
        </p:spPr>
        <p:txBody>
          <a:bodyPr wrap="square" lIns="0" tIns="0" rIns="0" bIns="0" rtlCol="0" anchor="t">
            <a:spAutoFit/>
          </a:bodyPr>
          <a:lstStyle/>
          <a:p>
            <a:pPr>
              <a:lnSpc>
                <a:spcPts val="4430"/>
              </a:lnSpc>
            </a:pPr>
            <a:r>
              <a:rPr lang="en-US" sz="3210" spc="314" dirty="0">
                <a:solidFill>
                  <a:srgbClr val="000000"/>
                </a:solidFill>
                <a:latin typeface="Canva Sans"/>
              </a:rPr>
              <a:t>Hotspot Analysis can be used to analyze the areas where the most number of tickets are issued, which can often lead to a conclusion of the capacity of the parking in that specific area.</a:t>
            </a:r>
          </a:p>
          <a:p>
            <a:pPr algn="l">
              <a:lnSpc>
                <a:spcPts val="4430"/>
              </a:lnSpc>
            </a:pPr>
            <a:r>
              <a:rPr lang="en-US" sz="3210" spc="314" dirty="0">
                <a:solidFill>
                  <a:srgbClr val="000000"/>
                </a:solidFill>
                <a:latin typeface="Canva Sans"/>
              </a:rPr>
              <a:t>Using the Location_2 Column of the dataset, I have found the street names where the most number of tickets are issued.</a:t>
            </a:r>
          </a:p>
        </p:txBody>
      </p:sp>
      <p:sp>
        <p:nvSpPr>
          <p:cNvPr id="10" name="TextBox 10"/>
          <p:cNvSpPr txBox="1"/>
          <p:nvPr/>
        </p:nvSpPr>
        <p:spPr>
          <a:xfrm>
            <a:off x="1066800" y="5228638"/>
            <a:ext cx="7238635" cy="2841636"/>
          </a:xfrm>
          <a:prstGeom prst="rect">
            <a:avLst/>
          </a:prstGeom>
        </p:spPr>
        <p:txBody>
          <a:bodyPr lIns="0" tIns="0" rIns="0" bIns="0" rtlCol="0" anchor="t">
            <a:spAutoFit/>
          </a:bodyPr>
          <a:lstStyle/>
          <a:p>
            <a:pPr algn="just">
              <a:lnSpc>
                <a:spcPts val="4549"/>
              </a:lnSpc>
            </a:pPr>
            <a:endParaRPr dirty="0"/>
          </a:p>
          <a:p>
            <a:pPr algn="just">
              <a:lnSpc>
                <a:spcPts val="4549"/>
              </a:lnSpc>
            </a:pPr>
            <a:r>
              <a:rPr lang="en-US" sz="3249" dirty="0">
                <a:solidFill>
                  <a:srgbClr val="000000"/>
                </a:solidFill>
                <a:latin typeface="Canva Sans"/>
              </a:rPr>
              <a:t>The graph shows the TOP 10 Streets of Toronto where the most number of tickets were issued.</a:t>
            </a:r>
          </a:p>
          <a:p>
            <a:pPr marL="0" lvl="0" indent="0" algn="just">
              <a:lnSpc>
                <a:spcPts val="4549"/>
              </a:lnSpc>
              <a:spcBef>
                <a:spcPct val="0"/>
              </a:spcBef>
            </a:pPr>
            <a:endParaRPr lang="en-US" sz="3249" dirty="0">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0710310" y="3420492"/>
            <a:ext cx="6548990" cy="6514582"/>
          </a:xfrm>
          <a:custGeom>
            <a:avLst/>
            <a:gdLst/>
            <a:ahLst/>
            <a:cxnLst/>
            <a:rect l="l" t="t" r="r" b="b"/>
            <a:pathLst>
              <a:path w="6548990" h="6514582">
                <a:moveTo>
                  <a:pt x="0" y="0"/>
                </a:moveTo>
                <a:lnTo>
                  <a:pt x="6548990" y="0"/>
                </a:lnTo>
                <a:lnTo>
                  <a:pt x="6548990" y="6514581"/>
                </a:lnTo>
                <a:lnTo>
                  <a:pt x="0" y="6514581"/>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Yearly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028701" y="2674425"/>
            <a:ext cx="17022496" cy="1107710"/>
          </a:xfrm>
          <a:prstGeom prst="rect">
            <a:avLst/>
          </a:prstGeom>
        </p:spPr>
        <p:txBody>
          <a:bodyPr lIns="0" tIns="0" rIns="0" bIns="0" rtlCol="0" anchor="t">
            <a:spAutoFit/>
          </a:bodyPr>
          <a:lstStyle/>
          <a:p>
            <a:pPr algn="l">
              <a:lnSpc>
                <a:spcPts val="4430"/>
              </a:lnSpc>
            </a:pPr>
            <a:r>
              <a:rPr lang="en-US" sz="3210" spc="314" dirty="0">
                <a:solidFill>
                  <a:srgbClr val="000000"/>
                </a:solidFill>
                <a:latin typeface="Canva Sans"/>
              </a:rPr>
              <a:t>I have calculated the number of tickets generated each year from 2011 to 2020 </a:t>
            </a:r>
          </a:p>
        </p:txBody>
      </p:sp>
      <p:sp>
        <p:nvSpPr>
          <p:cNvPr id="10" name="TextBox 10"/>
          <p:cNvSpPr txBox="1"/>
          <p:nvPr/>
        </p:nvSpPr>
        <p:spPr>
          <a:xfrm>
            <a:off x="1427940" y="4105793"/>
            <a:ext cx="7915680" cy="5595366"/>
          </a:xfrm>
          <a:prstGeom prst="rect">
            <a:avLst/>
          </a:prstGeom>
        </p:spPr>
        <p:txBody>
          <a:bodyPr lIns="0" tIns="0" rIns="0" bIns="0" rtlCol="0" anchor="t">
            <a:spAutoFit/>
          </a:bodyPr>
          <a:lstStyle/>
          <a:p>
            <a:pPr marL="693039" lvl="1" indent="-346519">
              <a:lnSpc>
                <a:spcPts val="4493"/>
              </a:lnSpc>
              <a:buFont typeface="Arial"/>
              <a:buChar char="•"/>
            </a:pPr>
            <a:r>
              <a:rPr lang="en-US" sz="3209" dirty="0">
                <a:solidFill>
                  <a:srgbClr val="000000"/>
                </a:solidFill>
                <a:latin typeface="Canva Sans"/>
              </a:rPr>
              <a:t>From 2011 to 2017 there was a slight decrease in the number of tickets generated</a:t>
            </a:r>
          </a:p>
          <a:p>
            <a:pPr marL="693039" lvl="1" indent="-346519">
              <a:lnSpc>
                <a:spcPts val="4493"/>
              </a:lnSpc>
              <a:buFont typeface="Arial"/>
              <a:buChar char="•"/>
            </a:pPr>
            <a:r>
              <a:rPr lang="en-US" sz="3209" dirty="0">
                <a:solidFill>
                  <a:srgbClr val="000000"/>
                </a:solidFill>
                <a:latin typeface="Canva Sans"/>
              </a:rPr>
              <a:t>The number of tickets started to rise in 2018, that might be because  Canada has welcomed the highest number of immigrants in history. </a:t>
            </a:r>
          </a:p>
          <a:p>
            <a:pPr marL="693039" lvl="1" indent="-346519">
              <a:lnSpc>
                <a:spcPts val="4493"/>
              </a:lnSpc>
              <a:buFont typeface="Arial"/>
              <a:buChar char="•"/>
            </a:pPr>
            <a:r>
              <a:rPr lang="en-US" sz="3209" dirty="0">
                <a:solidFill>
                  <a:srgbClr val="000000"/>
                </a:solidFill>
                <a:latin typeface="Canva Sans"/>
              </a:rPr>
              <a:t>Also, there was a deduction of almost 60% in 2020, where COVID is to be blamed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4168154" y="254960"/>
            <a:ext cx="26458053" cy="1332111"/>
            <a:chOff x="0" y="0"/>
            <a:chExt cx="2564524" cy="129119"/>
          </a:xfrm>
        </p:grpSpPr>
        <p:sp>
          <p:nvSpPr>
            <p:cNvPr id="4" name="Freeform 4"/>
            <p:cNvSpPr/>
            <p:nvPr/>
          </p:nvSpPr>
          <p:spPr>
            <a:xfrm>
              <a:off x="0" y="0"/>
              <a:ext cx="2564524" cy="129119"/>
            </a:xfrm>
            <a:custGeom>
              <a:avLst/>
              <a:gdLst/>
              <a:ahLst/>
              <a:cxnLst/>
              <a:rect l="l" t="t" r="r" b="b"/>
              <a:pathLst>
                <a:path w="2564524" h="129119">
                  <a:moveTo>
                    <a:pt x="2361324" y="0"/>
                  </a:moveTo>
                  <a:lnTo>
                    <a:pt x="0" y="0"/>
                  </a:lnTo>
                  <a:lnTo>
                    <a:pt x="203200" y="129119"/>
                  </a:lnTo>
                  <a:lnTo>
                    <a:pt x="2564524" y="129119"/>
                  </a:lnTo>
                  <a:lnTo>
                    <a:pt x="2361324" y="0"/>
                  </a:lnTo>
                </a:path>
              </a:pathLst>
            </a:custGeom>
            <a:solidFill>
              <a:srgbClr val="7897B6"/>
            </a:solidFill>
            <a:ln>
              <a:noFill/>
            </a:ln>
          </p:spPr>
          <p:txBody>
            <a:bodyPr/>
            <a:lstStyle/>
            <a:p>
              <a:endParaRPr lang="en-IN"/>
            </a:p>
          </p:txBody>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8873345" y="4334393"/>
            <a:ext cx="8981523" cy="5720076"/>
          </a:xfrm>
          <a:custGeom>
            <a:avLst/>
            <a:gdLst/>
            <a:ahLst/>
            <a:cxnLst/>
            <a:rect l="l" t="t" r="r" b="b"/>
            <a:pathLst>
              <a:path w="8981523" h="5720076">
                <a:moveTo>
                  <a:pt x="0" y="0"/>
                </a:moveTo>
                <a:lnTo>
                  <a:pt x="8981523" y="0"/>
                </a:lnTo>
                <a:lnTo>
                  <a:pt x="8981523" y="5720076"/>
                </a:lnTo>
                <a:lnTo>
                  <a:pt x="0" y="5720076"/>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236804" y="1910921"/>
            <a:ext cx="17814393" cy="621438"/>
          </a:xfrm>
          <a:prstGeom prst="rect">
            <a:avLst/>
          </a:prstGeom>
        </p:spPr>
        <p:txBody>
          <a:bodyPr lIns="0" tIns="0" rIns="0" bIns="0" rtlCol="0" anchor="t">
            <a:spAutoFit/>
          </a:bodyPr>
          <a:lstStyle/>
          <a:p>
            <a:pPr marL="787778" lvl="1" indent="-393889" algn="l">
              <a:lnSpc>
                <a:spcPts val="5035"/>
              </a:lnSpc>
              <a:buFont typeface="Arial"/>
              <a:buChar char="•"/>
            </a:pPr>
            <a:r>
              <a:rPr lang="en-US" sz="3648" spc="357">
                <a:solidFill>
                  <a:srgbClr val="231F20"/>
                </a:solidFill>
                <a:latin typeface="Canva Sans Bold"/>
              </a:rPr>
              <a:t>Month-by-Month Analysis:</a:t>
            </a:r>
          </a:p>
        </p:txBody>
      </p:sp>
      <p:sp>
        <p:nvSpPr>
          <p:cNvPr id="8" name="TextBox 8"/>
          <p:cNvSpPr txBox="1"/>
          <p:nvPr/>
        </p:nvSpPr>
        <p:spPr>
          <a:xfrm>
            <a:off x="-166255" y="410428"/>
            <a:ext cx="18454255" cy="916399"/>
          </a:xfrm>
          <a:prstGeom prst="rect">
            <a:avLst/>
          </a:prstGeom>
        </p:spPr>
        <p:txBody>
          <a:bodyPr lIns="0" tIns="0" rIns="0" bIns="0" rtlCol="0" anchor="t">
            <a:spAutoFit/>
          </a:bodyPr>
          <a:lstStyle/>
          <a:p>
            <a:pPr marL="0" lvl="0" indent="0" algn="ctr">
              <a:lnSpc>
                <a:spcPts val="7354"/>
              </a:lnSpc>
              <a:spcBef>
                <a:spcPct val="0"/>
              </a:spcBef>
            </a:pPr>
            <a:r>
              <a:rPr lang="en-US" sz="5329" spc="42">
                <a:solidFill>
                  <a:srgbClr val="FFFFFF"/>
                </a:solidFill>
                <a:latin typeface="Archivo Black"/>
              </a:rPr>
              <a:t>DATA ANALYTICS INSIGHTS</a:t>
            </a:r>
          </a:p>
        </p:txBody>
      </p:sp>
      <p:sp>
        <p:nvSpPr>
          <p:cNvPr id="9" name="TextBox 9"/>
          <p:cNvSpPr txBox="1"/>
          <p:nvPr/>
        </p:nvSpPr>
        <p:spPr>
          <a:xfrm>
            <a:off x="1233549" y="2664708"/>
            <a:ext cx="17022496" cy="1669685"/>
          </a:xfrm>
          <a:prstGeom prst="rect">
            <a:avLst/>
          </a:prstGeom>
        </p:spPr>
        <p:txBody>
          <a:bodyPr lIns="0" tIns="0" rIns="0" bIns="0" rtlCol="0" anchor="t">
            <a:spAutoFit/>
          </a:bodyPr>
          <a:lstStyle/>
          <a:p>
            <a:pPr algn="l">
              <a:lnSpc>
                <a:spcPts val="4430"/>
              </a:lnSpc>
            </a:pPr>
            <a:r>
              <a:rPr lang="en-US" sz="3210" spc="314" dirty="0">
                <a:solidFill>
                  <a:srgbClr val="000000"/>
                </a:solidFill>
                <a:latin typeface="Canva Sans"/>
              </a:rPr>
              <a:t>Analyzing monthly trends allows us to assess the effectiveness of specific policies or initiatives over time and also helps to lookout the seasonal variations about peak months.</a:t>
            </a:r>
          </a:p>
        </p:txBody>
      </p:sp>
      <p:sp>
        <p:nvSpPr>
          <p:cNvPr id="10" name="TextBox 10"/>
          <p:cNvSpPr txBox="1"/>
          <p:nvPr/>
        </p:nvSpPr>
        <p:spPr>
          <a:xfrm>
            <a:off x="1233549" y="4644492"/>
            <a:ext cx="7175524" cy="2223516"/>
          </a:xfrm>
          <a:prstGeom prst="rect">
            <a:avLst/>
          </a:prstGeom>
        </p:spPr>
        <p:txBody>
          <a:bodyPr lIns="0" tIns="0" rIns="0" bIns="0" rtlCol="0" anchor="t">
            <a:spAutoFit/>
          </a:bodyPr>
          <a:lstStyle/>
          <a:p>
            <a:pPr marL="0" lvl="0" indent="0" algn="just">
              <a:lnSpc>
                <a:spcPts val="4493"/>
              </a:lnSpc>
              <a:spcBef>
                <a:spcPct val="0"/>
              </a:spcBef>
            </a:pPr>
            <a:r>
              <a:rPr lang="en-US" sz="3209" dirty="0">
                <a:solidFill>
                  <a:srgbClr val="000000"/>
                </a:solidFill>
                <a:latin typeface="Canva Sans"/>
              </a:rPr>
              <a:t>However, there is no low or high peak month, but the tickets generated in December are comparatively low. </a:t>
            </a:r>
          </a:p>
        </p:txBody>
      </p:sp>
      <p:sp>
        <p:nvSpPr>
          <p:cNvPr id="11" name="TextBox 11"/>
          <p:cNvSpPr txBox="1"/>
          <p:nvPr/>
        </p:nvSpPr>
        <p:spPr>
          <a:xfrm>
            <a:off x="1233549" y="7113651"/>
            <a:ext cx="7175524" cy="2223516"/>
          </a:xfrm>
          <a:prstGeom prst="rect">
            <a:avLst/>
          </a:prstGeom>
        </p:spPr>
        <p:txBody>
          <a:bodyPr lIns="0" tIns="0" rIns="0" bIns="0" rtlCol="0" anchor="t">
            <a:spAutoFit/>
          </a:bodyPr>
          <a:lstStyle/>
          <a:p>
            <a:pPr marL="0" lvl="0" indent="0" algn="just">
              <a:lnSpc>
                <a:spcPts val="4493"/>
              </a:lnSpc>
              <a:spcBef>
                <a:spcPct val="0"/>
              </a:spcBef>
            </a:pPr>
            <a:r>
              <a:rPr lang="en-US" sz="3209" dirty="0">
                <a:solidFill>
                  <a:srgbClr val="000000"/>
                </a:solidFill>
                <a:latin typeface="Canva Sans"/>
              </a:rPr>
              <a:t>Reasons might include but not limited to , there are more number of Holidays in December than any other month.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809</TotalTime>
  <Words>1174</Words>
  <Application>Microsoft Office PowerPoint</Application>
  <PresentationFormat>Custom</PresentationFormat>
  <Paragraphs>106</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Canva Sans Bold</vt:lpstr>
      <vt:lpstr>Montserrat Light Bold</vt:lpstr>
      <vt:lpstr>Montserrat Classic</vt:lpstr>
      <vt:lpstr>Montserrat Light</vt:lpstr>
      <vt:lpstr>Canva Sans</vt:lpstr>
      <vt:lpstr>Archivo Black</vt:lpstr>
      <vt:lpstr>Calibri</vt:lpstr>
      <vt:lpstr>Arial</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Enforcement in City of Toronto</dc:title>
  <cp:lastModifiedBy>Harsh Arora</cp:lastModifiedBy>
  <cp:revision>6</cp:revision>
  <dcterms:created xsi:type="dcterms:W3CDTF">2006-08-16T00:00:00Z</dcterms:created>
  <dcterms:modified xsi:type="dcterms:W3CDTF">2023-08-29T15:20:55Z</dcterms:modified>
  <dc:identifier>DAFs1eKozUc</dc:identifier>
</cp:coreProperties>
</file>